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65" r:id="rId5"/>
    <p:sldId id="259" r:id="rId6"/>
    <p:sldId id="266" r:id="rId7"/>
    <p:sldId id="260" r:id="rId8"/>
    <p:sldId id="267" r:id="rId9"/>
  </p:sldIdLst>
  <p:sldSz cx="7199313" cy="7199313"/>
  <p:notesSz cx="6858000" cy="9144000"/>
  <p:embeddedFontLst>
    <p:embeddedFont>
      <p:font typeface="Monotype Corsiva" panose="03010101010201010101" pitchFamily="66" charset="0"/>
      <p: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7">
          <p15:clr>
            <a:srgbClr val="A4A3A4"/>
          </p15:clr>
        </p15:guide>
        <p15:guide id="2" pos="22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3C4D"/>
    <a:srgbClr val="0064DF"/>
    <a:srgbClr val="14AF76"/>
    <a:srgbClr val="FA7E0E"/>
    <a:srgbClr val="5E00DE"/>
    <a:srgbClr val="35D09F"/>
    <a:srgbClr val="58C8E3"/>
    <a:srgbClr val="F2E4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8"/>
  </p:normalViewPr>
  <p:slideViewPr>
    <p:cSldViewPr snapToGrid="0" snapToObjects="1">
      <p:cViewPr varScale="1">
        <p:scale>
          <a:sx n="101" d="100"/>
          <a:sy n="101" d="100"/>
        </p:scale>
        <p:origin x="2448" y="120"/>
      </p:cViewPr>
      <p:guideLst>
        <p:guide orient="horz" pos="2267"/>
        <p:guide pos="22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E44CC1-34F0-44CF-BF95-471227B1FA21}" type="datetimeFigureOut">
              <a:rPr lang="ru-RU" smtClean="0"/>
              <a:pPr/>
              <a:t>ср 20.09.23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714500" y="685800"/>
            <a:ext cx="3429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9AC107-D88C-4F27-8189-C2033DC5248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9AC107-D88C-4F27-8189-C2033DC5248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550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949" y="1178222"/>
            <a:ext cx="6119416" cy="2506427"/>
          </a:xfrm>
        </p:spPr>
        <p:txBody>
          <a:bodyPr anchor="b"/>
          <a:lstStyle>
            <a:lvl1pPr algn="ctr">
              <a:defRPr sz="472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914" y="3781306"/>
            <a:ext cx="5399485" cy="1738167"/>
          </a:xfrm>
        </p:spPr>
        <p:txBody>
          <a:bodyPr/>
          <a:lstStyle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4780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977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204" y="1794831"/>
            <a:ext cx="6209407" cy="2994714"/>
          </a:xfrm>
        </p:spPr>
        <p:txBody>
          <a:bodyPr anchor="b"/>
          <a:lstStyle>
            <a:lvl1pPr>
              <a:defRPr sz="472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204" y="4817876"/>
            <a:ext cx="6209407" cy="1574849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/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1418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4953" y="1916484"/>
            <a:ext cx="3059708" cy="45678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652" y="1916484"/>
            <a:ext cx="3059708" cy="45678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40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1" y="383299"/>
            <a:ext cx="6209407" cy="139153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891" y="1764832"/>
            <a:ext cx="3045646" cy="864917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891" y="2629749"/>
            <a:ext cx="3045646" cy="386796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44652" y="1764832"/>
            <a:ext cx="3060646" cy="864917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44652" y="2629749"/>
            <a:ext cx="3060646" cy="386796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9491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2507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1308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479954"/>
            <a:ext cx="2321966" cy="1679840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0646" y="1036570"/>
            <a:ext cx="3644652" cy="5116178"/>
          </a:xfrm>
        </p:spPr>
        <p:txBody>
          <a:bodyPr/>
          <a:lstStyle>
            <a:lvl1pPr>
              <a:defRPr sz="2519"/>
            </a:lvl1pPr>
            <a:lvl2pPr>
              <a:defRPr sz="2204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159794"/>
            <a:ext cx="2321966" cy="4001285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1335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479954"/>
            <a:ext cx="2321966" cy="1679840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60646" y="1036570"/>
            <a:ext cx="3644652" cy="5116178"/>
          </a:xfrm>
        </p:spPr>
        <p:txBody>
          <a:bodyPr anchor="t"/>
          <a:lstStyle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159794"/>
            <a:ext cx="2321966" cy="4001285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4612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760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2009" y="383297"/>
            <a:ext cx="1552352" cy="610108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4953" y="383297"/>
            <a:ext cx="4567064" cy="610108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0419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4953" y="383299"/>
            <a:ext cx="6209407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53" y="1916484"/>
            <a:ext cx="6209407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953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A542A-1DEA-964F-BBC9-4531DBAB3ACB}" type="datetimeFigureOut">
              <a:rPr lang="ru-RU" smtClean="0"/>
              <a:pPr/>
              <a:t>ср 20.09.23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84773" y="6672698"/>
            <a:ext cx="2429768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4515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10E8D-7452-E447-B2EA-5F2656C8F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085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19907" rtl="0" eaLnBrk="1" latinLnBrk="0" hangingPunct="1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9977" indent="-179977" algn="l" defTabSz="71990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latin typeface="+mn-lt"/>
          <a:ea typeface="+mn-ea"/>
          <a:cs typeface="+mn-cs"/>
        </a:defRPr>
      </a:lvl1pPr>
      <a:lvl2pPr marL="539930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899884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59837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619791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97974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339698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699652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305960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1pPr>
      <a:lvl2pPr marL="35995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719907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07986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43981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79976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15972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519675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287962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10" Type="http://schemas.openxmlformats.org/officeDocument/2006/relationships/image" Target="../media/image10.jpeg"/><Relationship Id="rId4" Type="http://schemas.openxmlformats.org/officeDocument/2006/relationships/image" Target="../media/image2.svg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7FD99CF-D6ED-EA21-B918-379AFA109F97}"/>
              </a:ext>
            </a:extLst>
          </p:cNvPr>
          <p:cNvSpPr txBox="1"/>
          <p:nvPr/>
        </p:nvSpPr>
        <p:spPr>
          <a:xfrm>
            <a:off x="-7273" y="6577814"/>
            <a:ext cx="184731" cy="636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060"/>
              </a:lnSpc>
            </a:pPr>
            <a:endParaRPr lang="ru-RU" sz="4400" b="1" dirty="0">
              <a:solidFill>
                <a:schemeClr val="bg1"/>
              </a:solidFill>
              <a:latin typeface="Montserat medium"/>
            </a:endParaRPr>
          </a:p>
        </p:txBody>
      </p:sp>
      <p:pic>
        <p:nvPicPr>
          <p:cNvPr id="13" name="Picture 2" descr="https://dszn.ru/uploads/cache/event/8c58e828-1600614198.jpg/aaa3b76557ede47fb5d365466de3d5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458" y="622027"/>
            <a:ext cx="6768091" cy="4700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273" y="0"/>
            <a:ext cx="1622317" cy="20188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7FD99CF-D6ED-EA21-B918-379AFA109F97}"/>
              </a:ext>
            </a:extLst>
          </p:cNvPr>
          <p:cNvSpPr txBox="1"/>
          <p:nvPr/>
        </p:nvSpPr>
        <p:spPr>
          <a:xfrm>
            <a:off x="-29091" y="5166405"/>
            <a:ext cx="5018660" cy="63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60"/>
              </a:lnSpc>
            </a:pPr>
            <a:endParaRPr lang="ru-RU" sz="4400" b="1" dirty="0">
              <a:solidFill>
                <a:schemeClr val="bg1"/>
              </a:solidFill>
              <a:latin typeface="Montserat medium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5022" y="5967663"/>
            <a:ext cx="55253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i="1" dirty="0" smtClean="0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Подготовил: </a:t>
            </a:r>
            <a:r>
              <a:rPr lang="ru-RU" i="1" dirty="0" err="1" smtClean="0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культорганизатор</a:t>
            </a:r>
            <a:endParaRPr lang="ru-RU" i="1" dirty="0">
              <a:solidFill>
                <a:srgbClr val="0064DF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r"/>
            <a:r>
              <a:rPr lang="ru-RU" i="1" dirty="0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отделения </a:t>
            </a:r>
            <a:r>
              <a:rPr lang="ru-RU" i="1" dirty="0" smtClean="0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социальной реабилитации </a:t>
            </a:r>
            <a:r>
              <a:rPr lang="ru-RU" i="1" dirty="0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 </a:t>
            </a:r>
            <a:r>
              <a:rPr lang="ru-RU" i="1" dirty="0" err="1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абилитации</a:t>
            </a:r>
            <a:r>
              <a:rPr lang="ru-RU" i="1" dirty="0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ru-RU" i="1" dirty="0" smtClean="0">
                <a:solidFill>
                  <a:srgbClr val="0064DF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Боровков С.Н.</a:t>
            </a:r>
            <a:endParaRPr lang="ru-RU" i="1" dirty="0">
              <a:solidFill>
                <a:srgbClr val="0064DF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10242" name="AutoShape 2" descr="file:///C:/Users/user/Desktop/%D0%A7%D1%83%D0%B2%D0%B0%D1%82%D0%BA%D0%B8%D0%BD%D0%B0%20%D0%9B.%D0%90/novogodnie-igrushki-16.jpg"/>
          <p:cNvSpPr>
            <a:spLocks noChangeAspect="1" noChangeArrowheads="1"/>
          </p:cNvSpPr>
          <p:nvPr/>
        </p:nvSpPr>
        <p:spPr bwMode="auto">
          <a:xfrm>
            <a:off x="155575" y="-3543300"/>
            <a:ext cx="7381875" cy="73818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C62EC57-C4E6-224C-93B2-59DC77937EE8}"/>
              </a:ext>
            </a:extLst>
          </p:cNvPr>
          <p:cNvSpPr/>
          <p:nvPr/>
        </p:nvSpPr>
        <p:spPr>
          <a:xfrm>
            <a:off x="453049" y="5495950"/>
            <a:ext cx="2995001" cy="481262"/>
          </a:xfrm>
          <a:prstGeom prst="rect">
            <a:avLst/>
          </a:prstGeom>
          <a:solidFill>
            <a:srgbClr val="FA7E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300" b="1" dirty="0" smtClean="0">
                <a:latin typeface="Montserat medium"/>
              </a:rPr>
              <a:t> «</a:t>
            </a:r>
            <a:r>
              <a:rPr lang="ru-RU" sz="3300" b="1" dirty="0" err="1" smtClean="0">
                <a:latin typeface="Montserat medium"/>
              </a:rPr>
              <a:t>Осенины</a:t>
            </a:r>
            <a:r>
              <a:rPr lang="ru-RU" sz="3300" b="1" dirty="0" smtClean="0">
                <a:latin typeface="Montserat medium"/>
              </a:rPr>
              <a:t>»</a:t>
            </a:r>
            <a:endParaRPr lang="ru-RU" sz="3300" b="1" dirty="0">
              <a:latin typeface="Montserat medium"/>
            </a:endParaRPr>
          </a:p>
        </p:txBody>
      </p:sp>
    </p:spTree>
    <p:extLst>
      <p:ext uri="{BB962C8B-B14F-4D97-AF65-F5344CB8AC3E}">
        <p14:creationId xmlns:p14="http://schemas.microsoft.com/office/powerpoint/2010/main" val="147831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417" y="3817848"/>
            <a:ext cx="6628766" cy="32588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    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273" y="0"/>
            <a:ext cx="1622317" cy="2018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47473" y="4640093"/>
            <a:ext cx="6256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64DF"/>
                </a:solidFill>
              </a:rPr>
              <a:t>         </a:t>
            </a:r>
            <a:endParaRPr lang="ru-RU" dirty="0">
              <a:solidFill>
                <a:srgbClr val="0064D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28809" y="1050587"/>
            <a:ext cx="25583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endParaRPr lang="ru-RU" sz="2800" dirty="0"/>
          </a:p>
        </p:txBody>
      </p:sp>
      <p:pic>
        <p:nvPicPr>
          <p:cNvPr id="12" name="Picture 2" descr="https://old.kaluga-gov.ru/sites/default/files/9Pp3dTfC2Xw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80091" y="94358"/>
            <a:ext cx="4320480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58417" y="2306202"/>
            <a:ext cx="673577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>
              <a:solidFill>
                <a:srgbClr val="FF0000"/>
              </a:solidFill>
            </a:endParaRPr>
          </a:p>
          <a:p>
            <a:pPr algn="just"/>
            <a:endParaRPr lang="ru-RU" dirty="0">
              <a:solidFill>
                <a:srgbClr val="FF0000"/>
              </a:solidFill>
            </a:endParaRPr>
          </a:p>
          <a:p>
            <a:pPr algn="just"/>
            <a:endParaRPr lang="ru-RU" dirty="0" smtClean="0">
              <a:solidFill>
                <a:srgbClr val="FF0000"/>
              </a:solidFill>
            </a:endParaRPr>
          </a:p>
          <a:p>
            <a:pPr algn="just"/>
            <a:endParaRPr lang="ru-RU" dirty="0">
              <a:solidFill>
                <a:srgbClr val="FF0000"/>
              </a:solidFill>
            </a:endParaRPr>
          </a:p>
          <a:p>
            <a:pPr algn="just"/>
            <a:r>
              <a:rPr lang="ru-RU" dirty="0" smtClean="0">
                <a:solidFill>
                  <a:srgbClr val="FF0000"/>
                </a:solidFill>
              </a:rPr>
              <a:t>     </a:t>
            </a:r>
          </a:p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 </a:t>
            </a:r>
            <a:r>
              <a:rPr lang="ru-RU" dirty="0" err="1" smtClean="0">
                <a:solidFill>
                  <a:srgbClr val="FF0000"/>
                </a:solidFill>
              </a:rPr>
              <a:t>Осенины</a:t>
            </a:r>
            <a:r>
              <a:rPr lang="ru-RU" dirty="0">
                <a:solidFill>
                  <a:srgbClr val="002060"/>
                </a:solidFill>
              </a:rPr>
              <a:t> — серия праздников, которые отмечаются в начале осени. Осенняя пора издревле считалась праздничной. </a:t>
            </a:r>
            <a:r>
              <a:rPr lang="ru-RU" dirty="0"/>
              <a:t>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     И даже начало осени и прощание с летом удостоились отдельного торжества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   Сбор </a:t>
            </a:r>
            <a:r>
              <a:rPr lang="ru-RU" dirty="0">
                <a:solidFill>
                  <a:srgbClr val="002060"/>
                </a:solidFill>
              </a:rPr>
              <a:t>урожая и работа в поле были закончены, а погода позволяла проводить народные гулянья. В это время было принято веселиться, собирать гостей, накрывать стол и готовить все блюда из того, что преподнесла Земля в этом году. Именно в начале осени наступала пора свадеб и праздников.</a:t>
            </a:r>
            <a:endParaRPr lang="ru-RU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just"/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76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478" y="3417517"/>
            <a:ext cx="6745958" cy="38066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         </a:t>
            </a:r>
            <a:endParaRPr lang="ru-RU" dirty="0"/>
          </a:p>
          <a:p>
            <a:pPr marL="0" indent="0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  </a:t>
            </a:r>
          </a:p>
          <a:p>
            <a:pPr marL="0" indent="0">
              <a:buNone/>
            </a:pPr>
            <a:endParaRPr lang="ru-RU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    Как </a:t>
            </a:r>
            <a:r>
              <a:rPr lang="ru-RU" sz="2000" dirty="0">
                <a:solidFill>
                  <a:srgbClr val="002060"/>
                </a:solidFill>
              </a:rPr>
              <a:t>и многие осенние праздники, </a:t>
            </a:r>
            <a:r>
              <a:rPr lang="ru-RU" sz="2000" dirty="0" err="1">
                <a:solidFill>
                  <a:srgbClr val="FF0000"/>
                </a:solidFill>
              </a:rPr>
              <a:t>Осенины</a:t>
            </a:r>
            <a:r>
              <a:rPr lang="ru-RU" sz="2000" dirty="0">
                <a:solidFill>
                  <a:srgbClr val="002060"/>
                </a:solidFill>
              </a:rPr>
              <a:t> отмечались в течение длительного времени. </a:t>
            </a:r>
            <a:br>
              <a:rPr lang="ru-RU" sz="2000" dirty="0">
                <a:solidFill>
                  <a:srgbClr val="002060"/>
                </a:solidFill>
              </a:rPr>
            </a:br>
            <a:r>
              <a:rPr lang="ru-RU" sz="2000" dirty="0">
                <a:solidFill>
                  <a:srgbClr val="002060"/>
                </a:solidFill>
              </a:rPr>
              <a:t>И, как многие народные праздники, кроме традиционной истории имеют еще и религиозную, православную составляющую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    Праздник </a:t>
            </a:r>
            <a:r>
              <a:rPr lang="ru-RU" sz="2000" dirty="0">
                <a:solidFill>
                  <a:srgbClr val="002060"/>
                </a:solidFill>
              </a:rPr>
              <a:t>урожая начали отмечать еще в древней Руси. </a:t>
            </a:r>
            <a:r>
              <a:rPr lang="ru-RU" sz="2000" dirty="0" err="1">
                <a:solidFill>
                  <a:srgbClr val="FF0000"/>
                </a:solidFill>
              </a:rPr>
              <a:t>Осенины</a:t>
            </a:r>
            <a:r>
              <a:rPr lang="ru-RU" sz="2000" dirty="0">
                <a:solidFill>
                  <a:srgbClr val="002060"/>
                </a:solidFill>
              </a:rPr>
              <a:t> начинались 14 сентября, в </a:t>
            </a:r>
            <a:r>
              <a:rPr lang="ru-RU" sz="2000" dirty="0">
                <a:solidFill>
                  <a:srgbClr val="FF0000"/>
                </a:solidFill>
              </a:rPr>
              <a:t>Семин день</a:t>
            </a:r>
            <a:r>
              <a:rPr lang="ru-RU" sz="2000" dirty="0">
                <a:solidFill>
                  <a:srgbClr val="002060"/>
                </a:solidFill>
              </a:rPr>
              <a:t>, или в день </a:t>
            </a:r>
            <a:r>
              <a:rPr lang="ru-RU" sz="2000" dirty="0" err="1">
                <a:solidFill>
                  <a:srgbClr val="FF0000"/>
                </a:solidFill>
              </a:rPr>
              <a:t>Симеона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Летопроводца</a:t>
            </a:r>
            <a:r>
              <a:rPr lang="ru-RU" sz="2000" dirty="0">
                <a:solidFill>
                  <a:srgbClr val="002060"/>
                </a:solidFill>
              </a:rPr>
              <a:t>. В этот день начинались проводы лета и встреча осени.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273" y="0"/>
            <a:ext cx="1622317" cy="2018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8478" y="3417516"/>
            <a:ext cx="69653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</a:t>
            </a:r>
            <a:endParaRPr lang="ru-RU" sz="2000" dirty="0">
              <a:solidFill>
                <a:srgbClr val="0064D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7775" y="1613704"/>
            <a:ext cx="311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     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8478" y="3151762"/>
            <a:ext cx="645588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    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</a:rPr>
              <a:t>     </a:t>
            </a:r>
            <a:r>
              <a:rPr lang="ru-RU" sz="2000" b="1" dirty="0" smtClean="0">
                <a:solidFill>
                  <a:srgbClr val="002060"/>
                </a:solidFill>
              </a:rPr>
              <a:t>       </a:t>
            </a:r>
            <a:endParaRPr lang="ru-RU" sz="2000" b="1" dirty="0"/>
          </a:p>
        </p:txBody>
      </p:sp>
      <p:pic>
        <p:nvPicPr>
          <p:cNvPr id="11" name="Picture 2" descr="https://icvl.ru/800/600/http/umka.edu.ru/!umka!/news/2017/0920/00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13135" y="114329"/>
            <a:ext cx="4608512" cy="4032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800225" y="3275698"/>
            <a:ext cx="3597275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История </a:t>
            </a:r>
            <a:r>
              <a:rPr lang="ru-RU" sz="2000" b="1" dirty="0">
                <a:solidFill>
                  <a:srgbClr val="FF0000"/>
                </a:solidFill>
              </a:rPr>
              <a:t>праздника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3618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774" y="4146022"/>
            <a:ext cx="6894778" cy="2935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</a:t>
            </a:r>
            <a:endParaRPr lang="ru-RU" sz="2000" b="1" dirty="0"/>
          </a:p>
        </p:txBody>
      </p:sp>
      <p:pic>
        <p:nvPicPr>
          <p:cNvPr id="9" name="Picture 2" descr="https://img.joinfo.com/i/2018/09/800x0/5b9f93974aa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9373" y="361646"/>
            <a:ext cx="5313179" cy="3314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273" y="0"/>
            <a:ext cx="1622317" cy="2018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153711" y="865762"/>
            <a:ext cx="30456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  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89105" y="1570236"/>
            <a:ext cx="648834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</a:t>
            </a: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</a:t>
            </a: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Вторые </a:t>
            </a:r>
            <a:r>
              <a:rPr lang="ru-RU" dirty="0" err="1">
                <a:solidFill>
                  <a:srgbClr val="FF0000"/>
                </a:solidFill>
              </a:rPr>
              <a:t>Осенины</a:t>
            </a:r>
            <a:r>
              <a:rPr lang="ru-RU" dirty="0">
                <a:solidFill>
                  <a:srgbClr val="002060"/>
                </a:solidFill>
              </a:rPr>
              <a:t> отмечались </a:t>
            </a:r>
            <a:r>
              <a:rPr lang="ru-RU" dirty="0">
                <a:solidFill>
                  <a:srgbClr val="FF0000"/>
                </a:solidFill>
              </a:rPr>
              <a:t>21 сентября</a:t>
            </a:r>
            <a:r>
              <a:rPr lang="ru-RU" dirty="0">
                <a:solidFill>
                  <a:srgbClr val="002060"/>
                </a:solidFill>
              </a:rPr>
              <a:t>. В православии этот день тесно связан с </a:t>
            </a:r>
            <a:r>
              <a:rPr lang="ru-RU" dirty="0">
                <a:solidFill>
                  <a:srgbClr val="FF0000"/>
                </a:solidFill>
              </a:rPr>
              <a:t>Рождеством Богородицы</a:t>
            </a:r>
            <a:r>
              <a:rPr lang="ru-RU" dirty="0">
                <a:solidFill>
                  <a:srgbClr val="002060"/>
                </a:solidFill>
              </a:rPr>
              <a:t>.    Таким образом, в этом празднике переплелись народные приметы и церковные традиции. Например, </a:t>
            </a:r>
            <a:r>
              <a:rPr lang="ru-RU" dirty="0">
                <a:solidFill>
                  <a:srgbClr val="FF0000"/>
                </a:solidFill>
              </a:rPr>
              <a:t>Пресвятой Богородице </a:t>
            </a:r>
            <a:r>
              <a:rPr lang="ru-RU" dirty="0">
                <a:solidFill>
                  <a:srgbClr val="002060"/>
                </a:solidFill>
              </a:rPr>
              <a:t>молились в этот день те, кто хотел завести ребенка, но не мог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   Последний</a:t>
            </a:r>
            <a:r>
              <a:rPr lang="ru-RU" dirty="0">
                <a:solidFill>
                  <a:srgbClr val="002060"/>
                </a:solidFill>
              </a:rPr>
              <a:t>, третий праздник </a:t>
            </a:r>
            <a:r>
              <a:rPr lang="ru-RU" dirty="0" err="1">
                <a:solidFill>
                  <a:srgbClr val="FF0000"/>
                </a:solidFill>
              </a:rPr>
              <a:t>Осенин</a:t>
            </a:r>
            <a:r>
              <a:rPr lang="ru-RU" dirty="0">
                <a:solidFill>
                  <a:srgbClr val="002060"/>
                </a:solidFill>
              </a:rPr>
              <a:t> отмечался </a:t>
            </a:r>
            <a:r>
              <a:rPr lang="ru-RU" dirty="0">
                <a:solidFill>
                  <a:srgbClr val="FF0000"/>
                </a:solidFill>
              </a:rPr>
              <a:t>27 сентября </a:t>
            </a:r>
            <a:r>
              <a:rPr lang="ru-RU" dirty="0">
                <a:solidFill>
                  <a:srgbClr val="002060"/>
                </a:solidFill>
              </a:rPr>
              <a:t>и был связан с православным праздником</a:t>
            </a:r>
            <a:r>
              <a:rPr lang="ru-RU" dirty="0">
                <a:solidFill>
                  <a:srgbClr val="FF0000"/>
                </a:solidFill>
              </a:rPr>
              <a:t> Воздвижения Креста Господня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618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462" y="3557691"/>
            <a:ext cx="6789907" cy="365703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    </a:t>
            </a:r>
            <a:r>
              <a:rPr lang="ru-RU" sz="2200" dirty="0" err="1" smtClean="0">
                <a:solidFill>
                  <a:srgbClr val="FF0000"/>
                </a:solidFill>
              </a:rPr>
              <a:t>Осенины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  <a:r>
              <a:rPr lang="ru-RU" sz="2200" dirty="0">
                <a:solidFill>
                  <a:srgbClr val="002060"/>
                </a:solidFill>
              </a:rPr>
              <a:t>имеют старые народные и церковные традиции  и обряды.</a:t>
            </a:r>
            <a:br>
              <a:rPr lang="ru-RU" sz="2200" dirty="0">
                <a:solidFill>
                  <a:srgbClr val="002060"/>
                </a:solidFill>
              </a:rPr>
            </a:br>
            <a:r>
              <a:rPr lang="ru-RU" sz="2200" dirty="0">
                <a:solidFill>
                  <a:srgbClr val="002060"/>
                </a:solidFill>
              </a:rPr>
              <a:t>Одна из главных традиций в начале осени — это обновление огня. </a:t>
            </a:r>
            <a:br>
              <a:rPr lang="ru-RU" sz="2200" dirty="0">
                <a:solidFill>
                  <a:srgbClr val="002060"/>
                </a:solidFill>
              </a:rPr>
            </a:br>
            <a:r>
              <a:rPr lang="ru-RU" sz="2200" dirty="0">
                <a:solidFill>
                  <a:srgbClr val="002060"/>
                </a:solidFill>
              </a:rPr>
              <a:t>     Весь старый огонь в доме гасили и зажигали новый. Традиция была связана с поверьем, что зажженный в </a:t>
            </a:r>
            <a:r>
              <a:rPr lang="ru-RU" sz="2200" dirty="0" err="1">
                <a:solidFill>
                  <a:srgbClr val="FF0000"/>
                </a:solidFill>
              </a:rPr>
              <a:t>Осенины</a:t>
            </a:r>
            <a:r>
              <a:rPr lang="ru-RU" sz="2200" dirty="0">
                <a:solidFill>
                  <a:srgbClr val="002060"/>
                </a:solidFill>
              </a:rPr>
              <a:t> огонь способен наполнить все вокруг новой энергией, а людям и животным — дать прилив новых сил</a:t>
            </a:r>
            <a:r>
              <a:rPr lang="ru-RU" sz="2200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smtClean="0">
                <a:solidFill>
                  <a:srgbClr val="002060"/>
                </a:solidFill>
              </a:rPr>
              <a:t>  В</a:t>
            </a:r>
            <a:r>
              <a:rPr lang="ru-RU" sz="2200" dirty="0">
                <a:solidFill>
                  <a:srgbClr val="002060"/>
                </a:solidFill>
              </a:rPr>
              <a:t> народе </a:t>
            </a:r>
            <a:r>
              <a:rPr lang="ru-RU" sz="2200" dirty="0" err="1">
                <a:solidFill>
                  <a:srgbClr val="FF0000"/>
                </a:solidFill>
              </a:rPr>
              <a:t>Осенины</a:t>
            </a:r>
            <a:r>
              <a:rPr lang="ru-RU" sz="2200" dirty="0">
                <a:solidFill>
                  <a:srgbClr val="FF0000"/>
                </a:solidFill>
              </a:rPr>
              <a:t> 21 сентября </a:t>
            </a:r>
            <a:r>
              <a:rPr lang="ru-RU" sz="2200" dirty="0">
                <a:solidFill>
                  <a:srgbClr val="002060"/>
                </a:solidFill>
              </a:rPr>
              <a:t>также называли </a:t>
            </a:r>
            <a:r>
              <a:rPr lang="ru-RU" sz="2200" dirty="0">
                <a:solidFill>
                  <a:srgbClr val="FF0000"/>
                </a:solidFill>
              </a:rPr>
              <a:t>«</a:t>
            </a:r>
            <a:r>
              <a:rPr lang="ru-RU" sz="2200" dirty="0" err="1">
                <a:solidFill>
                  <a:srgbClr val="FF0000"/>
                </a:solidFill>
              </a:rPr>
              <a:t>Пасекин</a:t>
            </a:r>
            <a:r>
              <a:rPr lang="ru-RU" sz="2200" dirty="0">
                <a:solidFill>
                  <a:srgbClr val="FF0000"/>
                </a:solidFill>
              </a:rPr>
              <a:t> день» </a:t>
            </a:r>
            <a:r>
              <a:rPr lang="ru-RU" sz="2200" dirty="0">
                <a:solidFill>
                  <a:srgbClr val="002060"/>
                </a:solidFill>
              </a:rPr>
              <a:t>или </a:t>
            </a:r>
            <a:r>
              <a:rPr lang="ru-RU" sz="2200" dirty="0">
                <a:solidFill>
                  <a:srgbClr val="FF0000"/>
                </a:solidFill>
              </a:rPr>
              <a:t>«День Луковой слезы». </a:t>
            </a:r>
            <a:r>
              <a:rPr lang="ru-RU" sz="2200" dirty="0">
                <a:solidFill>
                  <a:srgbClr val="002060"/>
                </a:solidFill>
              </a:rPr>
              <a:t>В эту дату было принято убирать пчел, а также с огорода собирали лук. Этот день считался окончательным, завершающим летние работы в текущем году. Было необходимо собрать урожай и подготовиться к зиме.</a:t>
            </a:r>
            <a:r>
              <a:rPr lang="ru-RU" sz="2200" dirty="0"/>
              <a:t/>
            </a:r>
            <a:br>
              <a:rPr lang="ru-RU" sz="2200" dirty="0"/>
            </a:br>
            <a:endParaRPr lang="ru-RU" sz="2200" dirty="0">
              <a:solidFill>
                <a:srgbClr val="0064DF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273" y="0"/>
            <a:ext cx="1622317" cy="2018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33463" y="3096025"/>
            <a:ext cx="66391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Традиции праздника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3464" y="4562272"/>
            <a:ext cx="65758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 </a:t>
            </a:r>
            <a:endParaRPr lang="ru-RU" sz="2000" dirty="0"/>
          </a:p>
        </p:txBody>
      </p:sp>
      <p:pic>
        <p:nvPicPr>
          <p:cNvPr id="10" name="Picture 2" descr="https://bitoflife.ru/wp-content/uploads/2018/09/vZf6vXP1G2w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41410" y="181789"/>
            <a:ext cx="4032448" cy="2914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4690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0741" y="3431712"/>
            <a:ext cx="6373620" cy="35332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  </a:t>
            </a:r>
            <a:r>
              <a:rPr lang="ru-RU" sz="2000" dirty="0" smtClean="0">
                <a:solidFill>
                  <a:srgbClr val="002060"/>
                </a:solidFill>
              </a:rPr>
              <a:t>С</a:t>
            </a:r>
            <a:r>
              <a:rPr lang="ru-RU" sz="2000" dirty="0">
                <a:solidFill>
                  <a:srgbClr val="002060"/>
                </a:solidFill>
              </a:rPr>
              <a:t> </a:t>
            </a:r>
            <a:r>
              <a:rPr lang="ru-RU" sz="2000" dirty="0" err="1">
                <a:solidFill>
                  <a:srgbClr val="FF0000"/>
                </a:solidFill>
              </a:rPr>
              <a:t>Осенинами</a:t>
            </a:r>
            <a:r>
              <a:rPr lang="ru-RU" sz="2000" dirty="0">
                <a:solidFill>
                  <a:srgbClr val="002060"/>
                </a:solidFill>
              </a:rPr>
              <a:t> были связаны погодные приметы. Считалось, что если в этот день будет хорошая погода, значит, и остальная осень будет теплая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   По</a:t>
            </a:r>
            <a:r>
              <a:rPr lang="ru-RU" sz="2000" dirty="0">
                <a:solidFill>
                  <a:srgbClr val="002060"/>
                </a:solidFill>
              </a:rPr>
              <a:t> другой традиции, </a:t>
            </a:r>
            <a:r>
              <a:rPr lang="ru-RU" sz="2000" dirty="0">
                <a:solidFill>
                  <a:srgbClr val="FF0000"/>
                </a:solidFill>
              </a:rPr>
              <a:t>21 сентября </a:t>
            </a:r>
            <a:r>
              <a:rPr lang="ru-RU" sz="2000" dirty="0">
                <a:solidFill>
                  <a:srgbClr val="002060"/>
                </a:solidFill>
              </a:rPr>
              <a:t>женщины просыпались рано утром и шли к реке, где они встречали </a:t>
            </a:r>
            <a:r>
              <a:rPr lang="ru-RU" sz="2000" dirty="0" err="1">
                <a:solidFill>
                  <a:srgbClr val="FF0000"/>
                </a:solidFill>
              </a:rPr>
              <a:t>Осенины</a:t>
            </a:r>
            <a:r>
              <a:rPr lang="ru-RU" sz="2000" dirty="0">
                <a:solidFill>
                  <a:srgbClr val="002060"/>
                </a:solidFill>
              </a:rPr>
              <a:t>. Самая старшая женщина стояла с хлебом, а девушки водили вокруг нее хороводы и пели песни. После этого хлеб скармливали домашнему скоту, чтобы у животных был приплод.</a:t>
            </a:r>
          </a:p>
          <a:p>
            <a:pPr marL="0" indent="0">
              <a:buNone/>
            </a:pP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273" y="0"/>
            <a:ext cx="1622317" cy="2018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132300" y="389106"/>
            <a:ext cx="27159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7774" y="2840477"/>
            <a:ext cx="69531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         </a:t>
            </a:r>
            <a:endParaRPr lang="ru-RU" sz="2000" dirty="0"/>
          </a:p>
        </p:txBody>
      </p:sp>
      <p:pic>
        <p:nvPicPr>
          <p:cNvPr id="11" name="Picture 2" descr="pic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4714" y="270223"/>
            <a:ext cx="4893889" cy="3161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2328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6225" y="2675107"/>
            <a:ext cx="6682884" cy="45396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   </a:t>
            </a:r>
            <a:r>
              <a:rPr lang="ru-RU" sz="2200" dirty="0" smtClean="0">
                <a:solidFill>
                  <a:srgbClr val="002060"/>
                </a:solidFill>
              </a:rPr>
              <a:t>Молодые </a:t>
            </a:r>
            <a:r>
              <a:rPr lang="ru-RU" sz="2200" dirty="0">
                <a:solidFill>
                  <a:srgbClr val="002060"/>
                </a:solidFill>
              </a:rPr>
              <a:t>семьи, прожившие год вместе, приглашали на </a:t>
            </a:r>
            <a:r>
              <a:rPr lang="ru-RU" sz="2200" dirty="0" err="1">
                <a:solidFill>
                  <a:srgbClr val="FF0000"/>
                </a:solidFill>
              </a:rPr>
              <a:t>Осенины</a:t>
            </a:r>
            <a:r>
              <a:rPr lang="ru-RU" sz="2200" dirty="0">
                <a:solidFill>
                  <a:srgbClr val="002060"/>
                </a:solidFill>
              </a:rPr>
              <a:t> в гости всю родню.   По традиции, гости проводили смотрины, проверяли, как молодая пара справляется с хозяйством. Невеста накрывала для гостей богатый стол. Девушка показывала, как она ведет хозяйство в доме, а юноша — во дворе</a:t>
            </a:r>
            <a:r>
              <a:rPr lang="ru-RU" sz="2200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 С</a:t>
            </a:r>
            <a:r>
              <a:rPr lang="ru-RU" dirty="0">
                <a:solidFill>
                  <a:srgbClr val="002060"/>
                </a:solidFill>
              </a:rPr>
              <a:t> </a:t>
            </a:r>
            <a:r>
              <a:rPr lang="ru-RU" dirty="0">
                <a:solidFill>
                  <a:srgbClr val="FF0000"/>
                </a:solidFill>
              </a:rPr>
              <a:t>Рождеством Богородицы</a:t>
            </a:r>
            <a:r>
              <a:rPr lang="ru-RU" dirty="0">
                <a:solidFill>
                  <a:srgbClr val="002060"/>
                </a:solidFill>
              </a:rPr>
              <a:t>, православным праздником </a:t>
            </a:r>
            <a:r>
              <a:rPr lang="ru-RU" dirty="0">
                <a:solidFill>
                  <a:srgbClr val="FF0000"/>
                </a:solidFill>
              </a:rPr>
              <a:t>21 сентября</a:t>
            </a:r>
            <a:r>
              <a:rPr lang="ru-RU" dirty="0">
                <a:solidFill>
                  <a:srgbClr val="002060"/>
                </a:solidFill>
              </a:rPr>
              <a:t>, также были связаны некоторые церковные традиции. В этот день верующие могли попросить </a:t>
            </a:r>
            <a:r>
              <a:rPr lang="ru-RU" dirty="0">
                <a:solidFill>
                  <a:srgbClr val="FF0000"/>
                </a:solidFill>
              </a:rPr>
              <a:t>Богородицу</a:t>
            </a:r>
            <a:r>
              <a:rPr lang="ru-RU" dirty="0">
                <a:solidFill>
                  <a:srgbClr val="002060"/>
                </a:solidFill>
              </a:rPr>
              <a:t> о здоровье, семейном благополучии, удаче и хорошем урожае на будущий год. 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0"/>
            <a:ext cx="1622317" cy="2018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57773" y="4857727"/>
            <a:ext cx="6801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     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7773" y="2918735"/>
            <a:ext cx="69531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          </a:t>
            </a:r>
            <a:endParaRPr lang="ru-RU" sz="2000" dirty="0"/>
          </a:p>
        </p:txBody>
      </p:sp>
      <p:pic>
        <p:nvPicPr>
          <p:cNvPr id="10" name="Picture 4" descr="https://sun9-36.userapi.com/c846018/v846018331/df549/kHckvOYmueU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82240" y="0"/>
            <a:ext cx="3737624" cy="2772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0630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dn.otkritkiok.ru/posts/big/s-prazdnikom-oseniny-5519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774" y="1293343"/>
            <a:ext cx="4100658" cy="4836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5C045A-ED1A-DFDF-E779-DA28DDCC3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7273" y="0"/>
            <a:ext cx="1622317" cy="20188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4" y="220562"/>
            <a:ext cx="1228115" cy="11291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97D630-6FA8-2D93-5DAC-5BE89D5388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405943" y="6163000"/>
            <a:ext cx="1807916" cy="105172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18289" y="1890703"/>
            <a:ext cx="679557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 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sz="2200" dirty="0" smtClean="0">
              <a:solidFill>
                <a:srgbClr val="002060"/>
              </a:solidFill>
            </a:endParaRPr>
          </a:p>
          <a:p>
            <a:r>
              <a:rPr lang="ru-RU" sz="2200" b="1" dirty="0" smtClean="0">
                <a:solidFill>
                  <a:srgbClr val="002060"/>
                </a:solidFill>
              </a:rPr>
              <a:t>     </a:t>
            </a:r>
            <a:endParaRPr lang="ru-RU" sz="2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" y="3042286"/>
            <a:ext cx="7140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  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58431" y="220562"/>
            <a:ext cx="261902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 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    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   В</a:t>
            </a:r>
            <a:r>
              <a:rPr lang="ru-RU" dirty="0">
                <a:solidFill>
                  <a:srgbClr val="002060"/>
                </a:solidFill>
              </a:rPr>
              <a:t> старину чтили этот праздник и каждый год отмечали его весело, проявляли щедрость к своим гостям, благодарили Землю за полученный урожай, а самое главное — надеялись, что и в следующем году их будет ожидать достаток и </a:t>
            </a:r>
            <a:r>
              <a:rPr lang="ru-RU" dirty="0" smtClean="0">
                <a:solidFill>
                  <a:srgbClr val="002060"/>
                </a:solidFill>
              </a:rPr>
              <a:t>благополучие.          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    С праздником, друзья!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8170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5877</TotalTime>
  <Words>71</Words>
  <Application>Microsoft Office PowerPoint</Application>
  <PresentationFormat>Произвольный</PresentationFormat>
  <Paragraphs>75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Montserat medium</vt:lpstr>
      <vt:lpstr>Times New Roman</vt:lpstr>
      <vt:lpstr>Arial</vt:lpstr>
      <vt:lpstr>Monotype Corsiva</vt:lpstr>
      <vt:lpstr>Calibri Light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Юля Лещенко Владимировна</cp:lastModifiedBy>
  <cp:revision>441</cp:revision>
  <dcterms:created xsi:type="dcterms:W3CDTF">2022-06-02T07:13:40Z</dcterms:created>
  <dcterms:modified xsi:type="dcterms:W3CDTF">2023-09-20T11:03:03Z</dcterms:modified>
</cp:coreProperties>
</file>